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EAFF"/>
    <a:srgbClr val="85DFFF"/>
    <a:srgbClr val="9DD0E7"/>
    <a:srgbClr val="FFE389"/>
    <a:srgbClr val="0070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96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27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3"/>
            <a:ext cx="4350544" cy="83948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5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55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64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5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7"/>
            <a:ext cx="2914651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4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6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66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799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57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17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F7DCF96-5890-4293-AB5C-6037D09E6E0F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C740-AF83-4AE8-BF0C-3E013A6EA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66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81491B90-CC73-24C7-E2ED-D242019DAA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0" t="25443" r="230" b="4456"/>
          <a:stretch/>
        </p:blipFill>
        <p:spPr>
          <a:xfrm>
            <a:off x="1506089" y="1297583"/>
            <a:ext cx="3657379" cy="1720194"/>
          </a:xfrm>
          <a:prstGeom prst="rect">
            <a:avLst/>
          </a:prstGeom>
        </p:spPr>
      </p:pic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B884E533-13E8-2517-21CA-5F4E99FBF6E8}"/>
              </a:ext>
            </a:extLst>
          </p:cNvPr>
          <p:cNvSpPr/>
          <p:nvPr/>
        </p:nvSpPr>
        <p:spPr>
          <a:xfrm rot="5400000" flipH="1">
            <a:off x="3385446" y="4632855"/>
            <a:ext cx="45719" cy="6459854"/>
          </a:xfrm>
          <a:prstGeom prst="roundRect">
            <a:avLst>
              <a:gd name="adj" fmla="val 6785"/>
            </a:avLst>
          </a:prstGeom>
          <a:solidFill>
            <a:srgbClr val="AF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E4407BA2-C1F4-7F3B-4018-D9D93BB03CE5}"/>
              </a:ext>
            </a:extLst>
          </p:cNvPr>
          <p:cNvSpPr/>
          <p:nvPr/>
        </p:nvSpPr>
        <p:spPr>
          <a:xfrm>
            <a:off x="-8877" y="16650"/>
            <a:ext cx="6866877" cy="1181487"/>
          </a:xfrm>
          <a:prstGeom prst="roundRect">
            <a:avLst/>
          </a:prstGeom>
          <a:solidFill>
            <a:srgbClr val="AF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D44147F-F8C0-B044-B368-03EC84626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21" y="666510"/>
            <a:ext cx="6531316" cy="46548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2400" b="1" dirty="0">
                <a:solidFill>
                  <a:schemeClr val="accent1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令和５年度</a:t>
            </a:r>
            <a:r>
              <a:rPr kumimoji="1" lang="zh-TW" altLang="en-US" sz="2400" b="1" dirty="0">
                <a:solidFill>
                  <a:schemeClr val="accent1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青少年地域学習活動</a:t>
            </a:r>
            <a:r>
              <a:rPr kumimoji="1" lang="ja-JP" altLang="en-US" sz="2400" b="1" dirty="0">
                <a:solidFill>
                  <a:schemeClr val="accent1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助成金</a:t>
            </a:r>
            <a:br>
              <a:rPr kumimoji="1" lang="en-US" altLang="ja-JP" sz="2400" b="1" dirty="0">
                <a:solidFill>
                  <a:schemeClr val="accent1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en-US" altLang="ja-JP" sz="2400" b="1" dirty="0">
                <a:solidFill>
                  <a:schemeClr val="accent1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2400" b="1" dirty="0">
                <a:solidFill>
                  <a:schemeClr val="accent1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二次募集</a:t>
            </a:r>
            <a:r>
              <a:rPr kumimoji="1" lang="en-US" altLang="ja-JP" sz="2400" b="1" dirty="0">
                <a:solidFill>
                  <a:schemeClr val="accent1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2400" b="1" dirty="0">
              <a:solidFill>
                <a:schemeClr val="accent1">
                  <a:lumMod val="50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C8233594-20B2-1635-5DE4-2C78966ABD34}"/>
              </a:ext>
            </a:extLst>
          </p:cNvPr>
          <p:cNvSpPr txBox="1">
            <a:spLocks/>
          </p:cNvSpPr>
          <p:nvPr/>
        </p:nvSpPr>
        <p:spPr>
          <a:xfrm>
            <a:off x="521974" y="3049563"/>
            <a:ext cx="4002114" cy="926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chemeClr val="accent5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最大</a:t>
            </a:r>
            <a:r>
              <a:rPr lang="en-US" altLang="ja-JP" sz="4200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2800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万円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2C454097-1DFE-0C2D-C8D7-5F5573A89F05}"/>
              </a:ext>
            </a:extLst>
          </p:cNvPr>
          <p:cNvSpPr txBox="1">
            <a:spLocks/>
          </p:cNvSpPr>
          <p:nvPr/>
        </p:nvSpPr>
        <p:spPr>
          <a:xfrm>
            <a:off x="1597020" y="3662609"/>
            <a:ext cx="5854136" cy="353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・助成対象経費または５万円のいずれか低い額</a:t>
            </a:r>
            <a:endParaRPr lang="en-US" altLang="ja-JP" sz="16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8CEA7278-2C92-7C37-B4E3-3799B0EE0440}"/>
              </a:ext>
            </a:extLst>
          </p:cNvPr>
          <p:cNvSpPr txBox="1">
            <a:spLocks/>
          </p:cNvSpPr>
          <p:nvPr/>
        </p:nvSpPr>
        <p:spPr>
          <a:xfrm>
            <a:off x="1597020" y="4072696"/>
            <a:ext cx="5339958" cy="1399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・生徒の皆さんの、自主的で先進的な地域学習や地域づくり活動</a:t>
            </a:r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・生徒の皆さんが地域と協力して行う地域づくり活動　　</a:t>
            </a:r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</a:pPr>
            <a:r>
              <a:rPr lang="en-US" altLang="ja-JP" sz="1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助成する団体が高等学校の場合は、特別活動（ホームルーム活動や生徒会活動、学校行事）および課外活動として実施されれるものを対象とします。</a:t>
            </a:r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8" name="字幕 2">
            <a:extLst>
              <a:ext uri="{FF2B5EF4-FFF2-40B4-BE49-F238E27FC236}">
                <a16:creationId xmlns:a16="http://schemas.microsoft.com/office/drawing/2014/main" id="{4882F14E-6196-09D8-BE93-3D6D0F268027}"/>
              </a:ext>
            </a:extLst>
          </p:cNvPr>
          <p:cNvSpPr txBox="1">
            <a:spLocks/>
          </p:cNvSpPr>
          <p:nvPr/>
        </p:nvSpPr>
        <p:spPr>
          <a:xfrm>
            <a:off x="1584663" y="5446953"/>
            <a:ext cx="5248056" cy="965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・県内の高等学校</a:t>
            </a:r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/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・市町村教育委員会が推薦する高校生主体の地域貢献活動団体</a:t>
            </a:r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/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（ＹＹボランティアなど）で、事業遂行能力を有する団体</a:t>
            </a:r>
          </a:p>
        </p:txBody>
      </p:sp>
      <p:sp>
        <p:nvSpPr>
          <p:cNvPr id="19" name="字幕 2">
            <a:extLst>
              <a:ext uri="{FF2B5EF4-FFF2-40B4-BE49-F238E27FC236}">
                <a16:creationId xmlns:a16="http://schemas.microsoft.com/office/drawing/2014/main" id="{0C7156A8-9306-344A-3FD0-CF5E8B28E28E}"/>
              </a:ext>
            </a:extLst>
          </p:cNvPr>
          <p:cNvSpPr txBox="1">
            <a:spLocks/>
          </p:cNvSpPr>
          <p:nvPr/>
        </p:nvSpPr>
        <p:spPr>
          <a:xfrm>
            <a:off x="1597020" y="6887883"/>
            <a:ext cx="4720342" cy="414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令和５年４月１日（土）～令和６年２月２９日（木）</a:t>
            </a:r>
            <a:endParaRPr lang="en-US" altLang="ja-JP" sz="14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字幕 2">
            <a:extLst>
              <a:ext uri="{FF2B5EF4-FFF2-40B4-BE49-F238E27FC236}">
                <a16:creationId xmlns:a16="http://schemas.microsoft.com/office/drawing/2014/main" id="{0AC4F70B-AB72-7D59-9B31-0FE9C775FC2E}"/>
              </a:ext>
            </a:extLst>
          </p:cNvPr>
          <p:cNvSpPr txBox="1">
            <a:spLocks/>
          </p:cNvSpPr>
          <p:nvPr/>
        </p:nvSpPr>
        <p:spPr>
          <a:xfrm>
            <a:off x="1584663" y="7266927"/>
            <a:ext cx="5373033" cy="414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令和５年７月１２日（水）～令和５年８月１８日（金）必着</a:t>
            </a:r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47" name="図 46">
            <a:extLst>
              <a:ext uri="{FF2B5EF4-FFF2-40B4-BE49-F238E27FC236}">
                <a16:creationId xmlns:a16="http://schemas.microsoft.com/office/drawing/2014/main" id="{31F7CCED-EB00-7250-25C9-36DAD4F4FA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512" y="8410839"/>
            <a:ext cx="787398" cy="787398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15193119-B11F-531E-5D66-7AD106007957}"/>
              </a:ext>
            </a:extLst>
          </p:cNvPr>
          <p:cNvSpPr txBox="1"/>
          <p:nvPr/>
        </p:nvSpPr>
        <p:spPr>
          <a:xfrm>
            <a:off x="162450" y="7984987"/>
            <a:ext cx="5570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助成を希望する団体は、募集要領・要綱を確認の上、申請書を郵送ください。</a:t>
            </a:r>
            <a:endParaRPr lang="en-US" altLang="ja-JP" sz="1200" dirty="0">
              <a:solidFill>
                <a:schemeClr val="accent5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l"/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詳細は当生涯学習センターサイトをご確認ください。</a:t>
            </a:r>
            <a:endParaRPr lang="en-US" altLang="ja-JP" sz="1200" dirty="0">
              <a:solidFill>
                <a:schemeClr val="accent5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l"/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要綱その他　申請に必要な様式のダウンロードも可能です。</a:t>
            </a:r>
            <a:endParaRPr lang="en-US" altLang="ja-JP" sz="1200" dirty="0">
              <a:solidFill>
                <a:schemeClr val="accent5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5504AC5-2992-C172-4E1D-8711DB5D9FE3}"/>
              </a:ext>
            </a:extLst>
          </p:cNvPr>
          <p:cNvSpPr txBox="1"/>
          <p:nvPr/>
        </p:nvSpPr>
        <p:spPr>
          <a:xfrm>
            <a:off x="345644" y="8611014"/>
            <a:ext cx="4909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https://www.gakushubunka.jp/yugakukan/information/promotion/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DE0E752F-4365-A650-4425-D0DD24B7ED53}"/>
              </a:ext>
            </a:extLst>
          </p:cNvPr>
          <p:cNvSpPr txBox="1"/>
          <p:nvPr/>
        </p:nvSpPr>
        <p:spPr>
          <a:xfrm>
            <a:off x="54481" y="8944155"/>
            <a:ext cx="664797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400" b="1" dirty="0">
                <a:solidFill>
                  <a:schemeClr val="accent5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■問い合わせ・申請書送付先</a:t>
            </a:r>
            <a:endParaRPr lang="en-US" altLang="ja-JP" sz="1400" b="1" dirty="0">
              <a:solidFill>
                <a:schemeClr val="accent5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vl="1"/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〒</a:t>
            </a:r>
            <a:r>
              <a:rPr lang="en-US" altLang="ja-JP" sz="1200" dirty="0">
                <a:solidFill>
                  <a:schemeClr val="accent5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990-0041</a:t>
            </a:r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山形市緑町１－２－３６</a:t>
            </a:r>
          </a:p>
          <a:p>
            <a:pPr lvl="1"/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公益財団法人山形県生涯学習文化財団（山形県生涯学習センター）　助成事業担当あて</a:t>
            </a:r>
          </a:p>
          <a:p>
            <a:pPr lvl="1"/>
            <a:r>
              <a:rPr lang="en-US" altLang="ja-JP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TEL 023</a:t>
            </a:r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(625) 6411</a:t>
            </a:r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FAX 023 (625) 6415  E-mail yama@gakushubunka.jp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426B0591-944C-A1D7-C836-E56443CECAD4}"/>
              </a:ext>
            </a:extLst>
          </p:cNvPr>
          <p:cNvSpPr txBox="1">
            <a:spLocks/>
          </p:cNvSpPr>
          <p:nvPr/>
        </p:nvSpPr>
        <p:spPr>
          <a:xfrm>
            <a:off x="-276458" y="-95490"/>
            <a:ext cx="4183350" cy="4654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400" b="1" dirty="0">
                <a:solidFill>
                  <a:schemeClr val="accent1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公益財団法人山形県生涯学習文化財団</a:t>
            </a:r>
          </a:p>
        </p:txBody>
      </p:sp>
      <p:sp>
        <p:nvSpPr>
          <p:cNvPr id="23" name="字幕 2">
            <a:extLst>
              <a:ext uri="{FF2B5EF4-FFF2-40B4-BE49-F238E27FC236}">
                <a16:creationId xmlns:a16="http://schemas.microsoft.com/office/drawing/2014/main" id="{E2586D2B-B2A2-7E77-424E-37FAF7C56680}"/>
              </a:ext>
            </a:extLst>
          </p:cNvPr>
          <p:cNvSpPr txBox="1">
            <a:spLocks/>
          </p:cNvSpPr>
          <p:nvPr/>
        </p:nvSpPr>
        <p:spPr>
          <a:xfrm>
            <a:off x="0" y="3301692"/>
            <a:ext cx="1683129" cy="341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■助成額</a:t>
            </a:r>
            <a:endParaRPr lang="en-US" altLang="ja-JP" sz="1800" b="1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5" name="字幕 2">
            <a:extLst>
              <a:ext uri="{FF2B5EF4-FFF2-40B4-BE49-F238E27FC236}">
                <a16:creationId xmlns:a16="http://schemas.microsoft.com/office/drawing/2014/main" id="{5FDD1C7C-32A4-58C4-AAC4-2266D34248B4}"/>
              </a:ext>
            </a:extLst>
          </p:cNvPr>
          <p:cNvSpPr txBox="1">
            <a:spLocks/>
          </p:cNvSpPr>
          <p:nvPr/>
        </p:nvSpPr>
        <p:spPr>
          <a:xfrm>
            <a:off x="0" y="5485359"/>
            <a:ext cx="1850043" cy="365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■対象団体</a:t>
            </a:r>
          </a:p>
        </p:txBody>
      </p:sp>
      <p:sp>
        <p:nvSpPr>
          <p:cNvPr id="26" name="字幕 2">
            <a:extLst>
              <a:ext uri="{FF2B5EF4-FFF2-40B4-BE49-F238E27FC236}">
                <a16:creationId xmlns:a16="http://schemas.microsoft.com/office/drawing/2014/main" id="{7CF3A033-B25E-6287-7A9F-F86B566F3DF7}"/>
              </a:ext>
            </a:extLst>
          </p:cNvPr>
          <p:cNvSpPr txBox="1">
            <a:spLocks/>
          </p:cNvSpPr>
          <p:nvPr/>
        </p:nvSpPr>
        <p:spPr>
          <a:xfrm>
            <a:off x="0" y="6876557"/>
            <a:ext cx="1850043" cy="365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spc="-15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■事業実施期間</a:t>
            </a:r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391BD109-3048-7EA0-A129-61338F6C50CA}"/>
              </a:ext>
            </a:extLst>
          </p:cNvPr>
          <p:cNvSpPr txBox="1">
            <a:spLocks/>
          </p:cNvSpPr>
          <p:nvPr/>
        </p:nvSpPr>
        <p:spPr>
          <a:xfrm>
            <a:off x="0" y="7316726"/>
            <a:ext cx="1850043" cy="365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spc="-15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■応募期間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5863F249-386C-1441-22A1-BAE4FA088BE6}"/>
              </a:ext>
            </a:extLst>
          </p:cNvPr>
          <p:cNvSpPr txBox="1">
            <a:spLocks/>
          </p:cNvSpPr>
          <p:nvPr/>
        </p:nvSpPr>
        <p:spPr>
          <a:xfrm>
            <a:off x="0" y="4105775"/>
            <a:ext cx="1474336" cy="365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■対象事業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C260CE8-7345-D046-92F8-25FFE4AC2ADE}"/>
              </a:ext>
            </a:extLst>
          </p:cNvPr>
          <p:cNvSpPr txBox="1">
            <a:spLocks/>
          </p:cNvSpPr>
          <p:nvPr/>
        </p:nvSpPr>
        <p:spPr>
          <a:xfrm>
            <a:off x="1584663" y="6387157"/>
            <a:ext cx="4720342" cy="4147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</a:t>
            </a:r>
            <a:r>
              <a:rPr lang="ja-JP" altLang="en-US" sz="14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</a:t>
            </a:r>
            <a:endParaRPr lang="en-US" altLang="ja-JP" sz="14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D027F0A5-CC1E-1415-7816-2B3E5CB785C5}"/>
              </a:ext>
            </a:extLst>
          </p:cNvPr>
          <p:cNvSpPr txBox="1">
            <a:spLocks/>
          </p:cNvSpPr>
          <p:nvPr/>
        </p:nvSpPr>
        <p:spPr>
          <a:xfrm>
            <a:off x="0" y="6375831"/>
            <a:ext cx="1850043" cy="365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None/>
              <a:defRPr kumimoji="1"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spc="-15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■募集数</a:t>
            </a:r>
          </a:p>
        </p:txBody>
      </p:sp>
    </p:spTree>
    <p:extLst>
      <p:ext uri="{BB962C8B-B14F-4D97-AF65-F5344CB8AC3E}">
        <p14:creationId xmlns:p14="http://schemas.microsoft.com/office/powerpoint/2010/main" val="68094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052A3B-69A5-5190-7942-74EFEE87E7A8}"/>
              </a:ext>
            </a:extLst>
          </p:cNvPr>
          <p:cNvSpPr txBox="1"/>
          <p:nvPr/>
        </p:nvSpPr>
        <p:spPr>
          <a:xfrm>
            <a:off x="1457146" y="1353859"/>
            <a:ext cx="3943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～採択になった高校生の主な活動例～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5A994F-7370-152B-823E-3038DA9F60D3}"/>
              </a:ext>
            </a:extLst>
          </p:cNvPr>
          <p:cNvSpPr txBox="1"/>
          <p:nvPr/>
        </p:nvSpPr>
        <p:spPr>
          <a:xfrm>
            <a:off x="2569006" y="6767131"/>
            <a:ext cx="38202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令和元年～令和３年度：採択になった主な活動を掲載しています。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1B709FE-0246-7A2E-35B4-B3085657E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383" y="2435496"/>
            <a:ext cx="567690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2160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TM02892315[[fn=ウィスプ]]</Template>
  <TotalTime>314</TotalTime>
  <Words>311</Words>
  <Application>Microsoft Office PowerPoint</Application>
  <PresentationFormat>A4 210 x 297 mm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UD デジタル 教科書体 NK-B</vt:lpstr>
      <vt:lpstr>UD デジタル 教科書体 NK-R</vt:lpstr>
      <vt:lpstr>UD デジタル 教科書体 NP-B</vt:lpstr>
      <vt:lpstr>UD デジタル 教科書体 NP-R</vt:lpstr>
      <vt:lpstr>Calibri</vt:lpstr>
      <vt:lpstr>Calibri Light</vt:lpstr>
      <vt:lpstr>Times New Roman</vt:lpstr>
      <vt:lpstr>Wingdings 2</vt:lpstr>
      <vt:lpstr>HDOfficeLightV0</vt:lpstr>
      <vt:lpstr>令和５年度青少年地域学習活動助成金 【二次募集】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 やまがた生涯学習事業助成金</dc:title>
  <dc:creator>Yugakukan12</dc:creator>
  <cp:lastModifiedBy>Yugakukan12</cp:lastModifiedBy>
  <cp:revision>32</cp:revision>
  <cp:lastPrinted>2023-04-06T02:10:50Z</cp:lastPrinted>
  <dcterms:created xsi:type="dcterms:W3CDTF">2023-02-12T06:49:36Z</dcterms:created>
  <dcterms:modified xsi:type="dcterms:W3CDTF">2023-07-13T00:02:13Z</dcterms:modified>
</cp:coreProperties>
</file>